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22"/>
  </p:notesMasterIdLst>
  <p:sldIdLst>
    <p:sldId id="256" r:id="rId2"/>
    <p:sldId id="286" r:id="rId3"/>
    <p:sldId id="291" r:id="rId4"/>
    <p:sldId id="287" r:id="rId5"/>
    <p:sldId id="282" r:id="rId6"/>
    <p:sldId id="284" r:id="rId7"/>
    <p:sldId id="285" r:id="rId8"/>
    <p:sldId id="292" r:id="rId9"/>
    <p:sldId id="288" r:id="rId10"/>
    <p:sldId id="289" r:id="rId11"/>
    <p:sldId id="290" r:id="rId12"/>
    <p:sldId id="296" r:id="rId13"/>
    <p:sldId id="297" r:id="rId14"/>
    <p:sldId id="262" r:id="rId15"/>
    <p:sldId id="293" r:id="rId16"/>
    <p:sldId id="299" r:id="rId17"/>
    <p:sldId id="298" r:id="rId18"/>
    <p:sldId id="300" r:id="rId19"/>
    <p:sldId id="301" r:id="rId20"/>
    <p:sldId id="295" r:id="rId21"/>
  </p:sldIdLst>
  <p:sldSz cx="9144000" cy="6858000" type="screen4x3"/>
  <p:notesSz cx="6858000" cy="9144000"/>
  <p:embeddedFontLst>
    <p:embeddedFont>
      <p:font typeface="Bahnschrift" panose="020B0502040204020203" pitchFamily="34" charset="0"/>
      <p:regular r:id="rId23"/>
      <p:bold r:id="rId24"/>
    </p:embeddedFont>
    <p:embeddedFont>
      <p:font typeface="Bauhaus 93" panose="04030905020B02020C02" pitchFamily="82" charset="0"/>
      <p:regular r:id="rId25"/>
    </p:embeddedFont>
    <p:embeddedFont>
      <p:font typeface="Berlin Sans FB Demi" panose="020E0802020502020306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Garamond" panose="02020404030301010803" pitchFamily="18" charset="0"/>
      <p:regular r:id="rId35"/>
      <p:bold r:id="rId36"/>
      <p:italic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5" autoAdjust="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1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4;n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64267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2919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3175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75106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30891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6476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0270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5284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16886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;p17"/>
          <p:cNvSpPr>
            <a:spLocks noGrp="1"/>
          </p:cNvSpPr>
          <p:nvPr>
            <p:ph type="body" idx="1"/>
          </p:nvPr>
        </p:nvSpPr>
        <p:spPr bwMode="auto">
          <a:xfrm>
            <a:off x="164145" y="5875067"/>
            <a:ext cx="2346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1;p17"/>
          <p:cNvSpPr>
            <a:spLocks noGrp="1"/>
          </p:cNvSpPr>
          <p:nvPr>
            <p:ph type="sldNum" idx="12"/>
          </p:nvPr>
        </p:nvSpPr>
        <p:spPr bwMode="auto">
          <a:xfrm>
            <a:off x="109074" y="194699"/>
            <a:ext cx="1807200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7517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userDrawn="1">
  <p:cSld name="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9;p20" descr="aemelia_icons.png"/>
          <p:cNvPicPr/>
          <p:nvPr/>
        </p:nvPicPr>
        <p:blipFill>
          <a:blip r:embed="rId2">
            <a:alphaModFix amt="20000"/>
          </a:blip>
          <a:srcRect t="30860" b="30859"/>
          <a:stretch/>
        </p:blipFill>
        <p:spPr bwMode="auto">
          <a:xfrm>
            <a:off x="0" y="0"/>
            <a:ext cx="9144000" cy="20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;p20"/>
          <p:cNvSpPr>
            <a:spLocks noGrp="1"/>
          </p:cNvSpPr>
          <p:nvPr>
            <p:ph type="ctrTitle"/>
          </p:nvPr>
        </p:nvSpPr>
        <p:spPr bwMode="auto">
          <a:xfrm>
            <a:off x="2970175" y="4143133"/>
            <a:ext cx="57927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1;p20"/>
          <p:cNvSpPr>
            <a:spLocks noGrp="1"/>
          </p:cNvSpPr>
          <p:nvPr>
            <p:ph type="subTitle" idx="1"/>
          </p:nvPr>
        </p:nvSpPr>
        <p:spPr bwMode="auto">
          <a:xfrm>
            <a:off x="2970175" y="5209136"/>
            <a:ext cx="5792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6FA8DC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6FA8DC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6FA8DC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6FA8DC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2;p20"/>
          <p:cNvSpPr>
            <a:spLocks noGrp="1"/>
          </p:cNvSpPr>
          <p:nvPr>
            <p:ph type="sldNum" idx="12"/>
          </p:nvPr>
        </p:nvSpPr>
        <p:spPr bwMode="auto">
          <a:xfrm>
            <a:off x="109074" y="194699"/>
            <a:ext cx="1807200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FC5E8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691409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24;p21" descr="aemelia_icons.png"/>
          <p:cNvPicPr/>
          <p:nvPr/>
        </p:nvPicPr>
        <p:blipFill>
          <a:blip r:embed="rId2">
            <a:alphaModFix amt="20000"/>
          </a:blip>
          <a:srcRect/>
          <a:stretch/>
        </p:blipFill>
        <p:spPr bwMode="auto">
          <a:xfrm>
            <a:off x="0" y="0"/>
            <a:ext cx="9144000" cy="48286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;p21"/>
          <p:cNvSpPr>
            <a:spLocks noGrp="1"/>
          </p:cNvSpPr>
          <p:nvPr>
            <p:ph type="body" idx="1"/>
          </p:nvPr>
        </p:nvSpPr>
        <p:spPr bwMode="auto">
          <a:xfrm>
            <a:off x="1784250" y="296100"/>
            <a:ext cx="6549300" cy="3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Char char="▸"/>
              <a:defRPr sz="4000" b="1" i="1"/>
            </a:lvl1pPr>
            <a:lvl2pPr marL="914400" lvl="1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▹"/>
              <a:defRPr sz="4000" b="1" i="1"/>
            </a:lvl2pPr>
            <a:lvl3pPr marL="1371600" lvl="2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3pPr>
            <a:lvl4pPr marL="1828800" lvl="3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4pPr>
            <a:lvl5pPr marL="2286000" lvl="4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5pPr>
            <a:lvl6pPr marL="2743200" lvl="5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6pPr>
            <a:lvl7pPr marL="3200400" lvl="6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7pPr>
            <a:lvl8pPr marL="3657600" lvl="7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8pPr>
            <a:lvl9pPr marL="4114800" lvl="8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6;p21"/>
          <p:cNvSpPr>
            <a:spLocks noGrp="1"/>
          </p:cNvSpPr>
          <p:nvPr>
            <p:ph type="sldNum" idx="12"/>
          </p:nvPr>
        </p:nvSpPr>
        <p:spPr bwMode="auto">
          <a:xfrm>
            <a:off x="109074" y="194699"/>
            <a:ext cx="1807200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type="tx" userDrawn="1">
  <p:cSld name="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28;p22" descr="aemelia_icons.png"/>
          <p:cNvPicPr/>
          <p:nvPr/>
        </p:nvPicPr>
        <p:blipFill>
          <a:blip r:embed="rId2">
            <a:alphaModFix amt="20000"/>
          </a:blip>
          <a:srcRect l="44947" r="37223"/>
          <a:stretch/>
        </p:blipFill>
        <p:spPr bwMode="auto">
          <a:xfrm>
            <a:off x="0" y="0"/>
            <a:ext cx="20604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9;p22"/>
          <p:cNvSpPr/>
          <p:nvPr/>
        </p:nvSpPr>
        <p:spPr bwMode="auto">
          <a:xfrm flipH="1">
            <a:off x="2095200" y="0"/>
            <a:ext cx="7048800" cy="685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30;p22"/>
          <p:cNvSpPr>
            <a:spLocks noGrp="1"/>
          </p:cNvSpPr>
          <p:nvPr>
            <p:ph type="title"/>
          </p:nvPr>
        </p:nvSpPr>
        <p:spPr bwMode="auto">
          <a:xfrm>
            <a:off x="203875" y="2169000"/>
            <a:ext cx="17124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1;p22"/>
          <p:cNvSpPr>
            <a:spLocks noGrp="1"/>
          </p:cNvSpPr>
          <p:nvPr>
            <p:ph type="body" idx="1"/>
          </p:nvPr>
        </p:nvSpPr>
        <p:spPr bwMode="auto">
          <a:xfrm>
            <a:off x="2874625" y="367119"/>
            <a:ext cx="5562000" cy="5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32;p22"/>
          <p:cNvSpPr>
            <a:spLocks noGrp="1"/>
          </p:cNvSpPr>
          <p:nvPr>
            <p:ph type="sldNum" idx="12"/>
          </p:nvPr>
        </p:nvSpPr>
        <p:spPr bwMode="auto">
          <a:xfrm>
            <a:off x="109074" y="194699"/>
            <a:ext cx="1807200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type="twoColTx" userDrawn="1">
  <p:cSld name="Title +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4;p23"/>
          <p:cNvSpPr/>
          <p:nvPr/>
        </p:nvSpPr>
        <p:spPr bwMode="auto">
          <a:xfrm flipH="1">
            <a:off x="2095200" y="0"/>
            <a:ext cx="7048800" cy="685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Google Shape;35;p23"/>
          <p:cNvSpPr>
            <a:spLocks noGrp="1"/>
          </p:cNvSpPr>
          <p:nvPr>
            <p:ph type="title"/>
          </p:nvPr>
        </p:nvSpPr>
        <p:spPr bwMode="auto">
          <a:xfrm>
            <a:off x="203875" y="2169000"/>
            <a:ext cx="17124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6;p23"/>
          <p:cNvSpPr>
            <a:spLocks noGrp="1"/>
          </p:cNvSpPr>
          <p:nvPr>
            <p:ph type="body" idx="1"/>
          </p:nvPr>
        </p:nvSpPr>
        <p:spPr bwMode="auto">
          <a:xfrm>
            <a:off x="2544225" y="396489"/>
            <a:ext cx="2981400" cy="6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7;p23"/>
          <p:cNvSpPr>
            <a:spLocks noGrp="1"/>
          </p:cNvSpPr>
          <p:nvPr>
            <p:ph type="body" idx="2"/>
          </p:nvPr>
        </p:nvSpPr>
        <p:spPr bwMode="auto">
          <a:xfrm>
            <a:off x="5705276" y="396489"/>
            <a:ext cx="2981400" cy="6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38;p23"/>
          <p:cNvSpPr>
            <a:spLocks noGrp="1"/>
          </p:cNvSpPr>
          <p:nvPr>
            <p:ph type="sldNum" idx="12"/>
          </p:nvPr>
        </p:nvSpPr>
        <p:spPr bwMode="auto">
          <a:xfrm>
            <a:off x="109074" y="194699"/>
            <a:ext cx="1807200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39;p23" descr="aemelia_icons.png"/>
          <p:cNvPicPr/>
          <p:nvPr/>
        </p:nvPicPr>
        <p:blipFill>
          <a:blip r:embed="rId2">
            <a:alphaModFix amt="20000"/>
          </a:blip>
          <a:srcRect l="44947" r="37223"/>
          <a:stretch/>
        </p:blipFill>
        <p:spPr bwMode="auto">
          <a:xfrm>
            <a:off x="0" y="0"/>
            <a:ext cx="20604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userDrawn="1">
  <p:cSld name="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;p24"/>
          <p:cNvSpPr/>
          <p:nvPr/>
        </p:nvSpPr>
        <p:spPr bwMode="auto">
          <a:xfrm flipH="1">
            <a:off x="2095200" y="0"/>
            <a:ext cx="704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Google Shape;42;p24"/>
          <p:cNvSpPr>
            <a:spLocks noGrp="1"/>
          </p:cNvSpPr>
          <p:nvPr>
            <p:ph type="title"/>
          </p:nvPr>
        </p:nvSpPr>
        <p:spPr bwMode="auto">
          <a:xfrm>
            <a:off x="203875" y="2169000"/>
            <a:ext cx="17124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3;p24"/>
          <p:cNvSpPr>
            <a:spLocks noGrp="1"/>
          </p:cNvSpPr>
          <p:nvPr>
            <p:ph type="body" idx="1"/>
          </p:nvPr>
        </p:nvSpPr>
        <p:spPr bwMode="auto">
          <a:xfrm>
            <a:off x="2445100" y="367133"/>
            <a:ext cx="2066100" cy="6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4;p24"/>
          <p:cNvSpPr>
            <a:spLocks noGrp="1"/>
          </p:cNvSpPr>
          <p:nvPr>
            <p:ph type="body" idx="2"/>
          </p:nvPr>
        </p:nvSpPr>
        <p:spPr bwMode="auto">
          <a:xfrm>
            <a:off x="4617100" y="367133"/>
            <a:ext cx="2066100" cy="6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5;p24"/>
          <p:cNvSpPr>
            <a:spLocks noGrp="1"/>
          </p:cNvSpPr>
          <p:nvPr>
            <p:ph type="body" idx="3"/>
          </p:nvPr>
        </p:nvSpPr>
        <p:spPr bwMode="auto">
          <a:xfrm>
            <a:off x="6789100" y="367133"/>
            <a:ext cx="2066100" cy="6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6;p24"/>
          <p:cNvSpPr>
            <a:spLocks noGrp="1"/>
          </p:cNvSpPr>
          <p:nvPr>
            <p:ph type="sldNum" idx="12"/>
          </p:nvPr>
        </p:nvSpPr>
        <p:spPr bwMode="auto">
          <a:xfrm>
            <a:off x="109074" y="194699"/>
            <a:ext cx="1807200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47;p24" descr="aemelia_icons.png"/>
          <p:cNvPicPr/>
          <p:nvPr/>
        </p:nvPicPr>
        <p:blipFill>
          <a:blip r:embed="rId2">
            <a:alphaModFix amt="20000"/>
          </a:blip>
          <a:srcRect l="44947" r="37223"/>
          <a:stretch/>
        </p:blipFill>
        <p:spPr bwMode="auto">
          <a:xfrm>
            <a:off x="0" y="0"/>
            <a:ext cx="20604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1_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9;p25"/>
          <p:cNvSpPr>
            <a:spLocks noGrp="1"/>
          </p:cNvSpPr>
          <p:nvPr>
            <p:ph type="title"/>
          </p:nvPr>
        </p:nvSpPr>
        <p:spPr bwMode="auto">
          <a:xfrm>
            <a:off x="203875" y="2169000"/>
            <a:ext cx="17124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0;p25"/>
          <p:cNvSpPr>
            <a:spLocks noGrp="1"/>
          </p:cNvSpPr>
          <p:nvPr>
            <p:ph type="sldNum" idx="12"/>
          </p:nvPr>
        </p:nvSpPr>
        <p:spPr bwMode="auto">
          <a:xfrm>
            <a:off x="109074" y="194699"/>
            <a:ext cx="1807200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Google Shape;51;p25"/>
          <p:cNvSpPr/>
          <p:nvPr/>
        </p:nvSpPr>
        <p:spPr bwMode="auto">
          <a:xfrm flipH="1">
            <a:off x="2095200" y="0"/>
            <a:ext cx="7048800" cy="685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Google Shape;52;p25" descr="aemelia_icons.png"/>
          <p:cNvPicPr/>
          <p:nvPr/>
        </p:nvPicPr>
        <p:blipFill>
          <a:blip r:embed="rId2">
            <a:alphaModFix amt="20000"/>
          </a:blip>
          <a:srcRect l="44947" r="37223"/>
          <a:stretch/>
        </p:blipFill>
        <p:spPr bwMode="auto">
          <a:xfrm>
            <a:off x="0" y="0"/>
            <a:ext cx="20604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image" type="blank" userDrawn="1">
  <p:cSld name="Big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4;p26"/>
          <p:cNvSpPr/>
          <p:nvPr/>
        </p:nvSpPr>
        <p:spPr bwMode="auto">
          <a:xfrm>
            <a:off x="0" y="0"/>
            <a:ext cx="2095200" cy="6857700"/>
          </a:xfrm>
          <a:prstGeom prst="rect">
            <a:avLst/>
          </a:prstGeom>
          <a:solidFill>
            <a:srgbClr val="073763">
              <a:alpha val="1882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Google Shape;55;p26"/>
          <p:cNvSpPr>
            <a:spLocks noGrp="1"/>
          </p:cNvSpPr>
          <p:nvPr>
            <p:ph type="sldNum" idx="12"/>
          </p:nvPr>
        </p:nvSpPr>
        <p:spPr bwMode="auto">
          <a:xfrm>
            <a:off x="109074" y="194699"/>
            <a:ext cx="1807200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_2" userDrawn="1">
  <p:cSld name="TITLE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7;p27"/>
          <p:cNvSpPr>
            <a:spLocks noGrp="1"/>
          </p:cNvSpPr>
          <p:nvPr>
            <p:ph type="ctrTitle"/>
          </p:nvPr>
        </p:nvSpPr>
        <p:spPr bwMode="auto"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8;p27"/>
          <p:cNvSpPr>
            <a:spLocks noGrp="1"/>
          </p:cNvSpPr>
          <p:nvPr>
            <p:ph type="subTitle" idx="1"/>
          </p:nvPr>
        </p:nvSpPr>
        <p:spPr bwMode="auto"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9;p27"/>
          <p:cNvSpPr>
            <a:spLocks noGrp="1"/>
          </p:cNvSpPr>
          <p:nvPr>
            <p:ph type="sldNum" idx="12"/>
          </p:nvPr>
        </p:nvSpPr>
        <p:spPr bwMode="auto"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 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1;p28"/>
          <p:cNvSpPr>
            <a:spLocks noGrp="1"/>
          </p:cNvSpPr>
          <p:nvPr>
            <p:ph type="title"/>
          </p:nvPr>
        </p:nvSpPr>
        <p:spPr bwMode="auto">
          <a:xfrm>
            <a:off x="490250" y="705200"/>
            <a:ext cx="5678100" cy="5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2;p28"/>
          <p:cNvSpPr>
            <a:spLocks noGrp="1"/>
          </p:cNvSpPr>
          <p:nvPr>
            <p:ph type="sldNum" idx="12"/>
          </p:nvPr>
        </p:nvSpPr>
        <p:spPr bwMode="auto">
          <a:xfrm>
            <a:off x="8472458" y="6217622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8021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60884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442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543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69941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054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66011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606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  <p:sldLayoutId id="2147483660" r:id="rId2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inbow-colours-colors-nature-67902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limateoutreach.org/reports/climate-justice-young-adults-europe/" TargetMode="External"/><Relationship Id="rId4" Type="http://schemas.openxmlformats.org/officeDocument/2006/relationships/hyperlink" Target="https://friendsoftheearth.eu/publication/how-to-talk-about-the-societies-we-want-in-europe-a-gui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80&amp;picture=enhanced-rainbow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inbow-colours-colors-nature-67902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80&amp;picture=enhanced-rainbow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sparkol.com/en/blog/8-classic-storytelling-techniques-for-engaging-presentations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inbow-colours-colors-nature-67902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inbow-colours-colors-nature-67902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inbow-colours-colors-nature-67902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7;p1"/>
          <p:cNvSpPr/>
          <p:nvPr/>
        </p:nvSpPr>
        <p:spPr bwMode="auto">
          <a:xfrm>
            <a:off x="109074" y="675956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Hopeful storytelling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for a </a:t>
            </a: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better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 future</a:t>
            </a:r>
            <a:endParaRPr sz="44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252CE-B1B0-788B-CFD3-4D91E879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44598" y="2315560"/>
            <a:ext cx="4854804" cy="3853019"/>
          </a:xfrm>
          <a:prstGeom prst="rect">
            <a:avLst/>
          </a:prstGeom>
        </p:spPr>
      </p:pic>
      <p:sp>
        <p:nvSpPr>
          <p:cNvPr id="6" name="Google Shape;67;p1">
            <a:extLst>
              <a:ext uri="{FF2B5EF4-FFF2-40B4-BE49-F238E27FC236}">
                <a16:creationId xmlns:a16="http://schemas.microsoft.com/office/drawing/2014/main" id="{2C7870A6-9C59-E60F-6EB5-E71D517BEC20}"/>
              </a:ext>
            </a:extLst>
          </p:cNvPr>
          <p:cNvSpPr/>
          <p:nvPr/>
        </p:nvSpPr>
        <p:spPr bwMode="auto">
          <a:xfrm rot="20255247">
            <a:off x="2633361" y="3075057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Basics</a:t>
            </a:r>
            <a:b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</a:b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&amp; </a:t>
            </a:r>
            <a:b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</a:b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research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F28C4-27D5-8E54-9C5A-4395A43F9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Google Shape;67;p1">
            <a:extLst>
              <a:ext uri="{FF2B5EF4-FFF2-40B4-BE49-F238E27FC236}">
                <a16:creationId xmlns:a16="http://schemas.microsoft.com/office/drawing/2014/main" id="{398A212F-2713-3CBF-26EE-5337562CD801}"/>
              </a:ext>
            </a:extLst>
          </p:cNvPr>
          <p:cNvSpPr/>
          <p:nvPr/>
        </p:nvSpPr>
        <p:spPr bwMode="auto">
          <a:xfrm>
            <a:off x="143394" y="332656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4. Which VALUES are you </a:t>
            </a:r>
            <a:b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</a:b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speaking to?</a:t>
            </a:r>
            <a:endParaRPr lang="en-US" sz="4400" b="1" i="0" u="none" strike="noStrike" cap="none" dirty="0">
              <a:solidFill>
                <a:srgbClr val="EB15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88730-93C5-EABB-67A3-2200B17BD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26" y="1700808"/>
            <a:ext cx="7740352" cy="54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F28C4-27D5-8E54-9C5A-4395A43F9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Google Shape;67;p1">
            <a:extLst>
              <a:ext uri="{FF2B5EF4-FFF2-40B4-BE49-F238E27FC236}">
                <a16:creationId xmlns:a16="http://schemas.microsoft.com/office/drawing/2014/main" id="{398A212F-2713-3CBF-26EE-5337562CD801}"/>
              </a:ext>
            </a:extLst>
          </p:cNvPr>
          <p:cNvSpPr/>
          <p:nvPr/>
        </p:nvSpPr>
        <p:spPr bwMode="auto">
          <a:xfrm>
            <a:off x="143394" y="637075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5. How much HOPE </a:t>
            </a:r>
            <a:b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</a:b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and URGENCY</a:t>
            </a:r>
            <a:b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</a:b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is in the mix?</a:t>
            </a:r>
            <a:endParaRPr lang="en-US" sz="4400" b="1" i="0" u="none" strike="noStrike" cap="none" dirty="0">
              <a:solidFill>
                <a:srgbClr val="EB15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Calibri"/>
              <a:cs typeface="Calibri"/>
            </a:endParaRPr>
          </a:p>
        </p:txBody>
      </p:sp>
      <p:pic>
        <p:nvPicPr>
          <p:cNvPr id="3" name="Google Shape;142;p6">
            <a:extLst>
              <a:ext uri="{FF2B5EF4-FFF2-40B4-BE49-F238E27FC236}">
                <a16:creationId xmlns:a16="http://schemas.microsoft.com/office/drawing/2014/main" id="{2C8DEED1-8FF9-E565-C5A6-98B3C8FD37DE}"/>
              </a:ext>
            </a:extLst>
          </p:cNvPr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800225" y="4005064"/>
            <a:ext cx="5543550" cy="126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08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DCE5E8-2A42-3BBE-F7B7-ADB3B3652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Google Shape;67;p1">
            <a:extLst>
              <a:ext uri="{FF2B5EF4-FFF2-40B4-BE49-F238E27FC236}">
                <a16:creationId xmlns:a16="http://schemas.microsoft.com/office/drawing/2014/main" id="{EB159BBD-B3E7-AF8E-5671-ADEE0A6446F4}"/>
              </a:ext>
            </a:extLst>
          </p:cNvPr>
          <p:cNvSpPr/>
          <p:nvPr/>
        </p:nvSpPr>
        <p:spPr bwMode="auto">
          <a:xfrm>
            <a:off x="143394" y="637075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Let’s discover messaging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With new eyes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08C68-F11D-5709-C284-BFD23EBC7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64" y="2155700"/>
            <a:ext cx="7020272" cy="39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EDDB46-548C-CD24-C08A-8EB0B7265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Google Shape;75;p2">
            <a:extLst>
              <a:ext uri="{FF2B5EF4-FFF2-40B4-BE49-F238E27FC236}">
                <a16:creationId xmlns:a16="http://schemas.microsoft.com/office/drawing/2014/main" id="{C0BD638D-85AC-12C0-CC4B-526C92C63A0D}"/>
              </a:ext>
            </a:extLst>
          </p:cNvPr>
          <p:cNvSpPr/>
          <p:nvPr/>
        </p:nvSpPr>
        <p:spPr bwMode="auto">
          <a:xfrm>
            <a:off x="795781" y="377031"/>
            <a:ext cx="8036718" cy="581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  <a:defRPr/>
            </a:pPr>
            <a:b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endParaRPr lang="en-GB"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Friends of the Earth Europe 2019: </a:t>
            </a: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  <a:hlinkClick r:id="rId4"/>
              </a:rPr>
              <a:t>How to talk about the societies we want in Europe</a:t>
            </a: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. </a:t>
            </a:r>
            <a:b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NGO brainstorm, testing in Austria, Croatia, Denmark, France, Poland</a:t>
            </a: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Climate Outreach 2022: </a:t>
            </a: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  <a:hlinkClick r:id="rId5"/>
              </a:rPr>
              <a:t>Communicating climate justice with young adults in Europe</a:t>
            </a: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.</a:t>
            </a:r>
            <a:b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Survey of 18-35 </a:t>
            </a:r>
            <a:r>
              <a:rPr lang="en-GB" sz="2400" b="1" dirty="0" err="1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yo</a:t>
            </a: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 (broad audience) in 6 EU countries</a:t>
            </a:r>
            <a:b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Focus groups 18-29 </a:t>
            </a:r>
            <a:r>
              <a:rPr lang="en-GB" sz="2400" b="1" dirty="0" err="1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yo</a:t>
            </a: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 (left-leaning) in 9 countries</a:t>
            </a:r>
            <a:endParaRPr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</p:txBody>
      </p:sp>
      <p:sp>
        <p:nvSpPr>
          <p:cNvPr id="4" name="Google Shape;67;p1">
            <a:extLst>
              <a:ext uri="{FF2B5EF4-FFF2-40B4-BE49-F238E27FC236}">
                <a16:creationId xmlns:a16="http://schemas.microsoft.com/office/drawing/2014/main" id="{B469623B-8572-A889-2941-8BC2AFFB9A98}"/>
              </a:ext>
            </a:extLst>
          </p:cNvPr>
          <p:cNvSpPr/>
          <p:nvPr/>
        </p:nvSpPr>
        <p:spPr bwMode="auto">
          <a:xfrm>
            <a:off x="18643" y="548680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Audience research</a:t>
            </a:r>
          </a:p>
        </p:txBody>
      </p:sp>
    </p:spTree>
    <p:extLst>
      <p:ext uri="{BB962C8B-B14F-4D97-AF65-F5344CB8AC3E}">
        <p14:creationId xmlns:p14="http://schemas.microsoft.com/office/powerpoint/2010/main" val="19398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140;p6"/>
          <p:cNvSpPr/>
          <p:nvPr/>
        </p:nvSpPr>
        <p:spPr bwMode="auto">
          <a:xfrm>
            <a:off x="1403648" y="1484784"/>
            <a:ext cx="6818100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9F3773-D601-4AB7-B030-3BB5D9EB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2" y="2636912"/>
            <a:ext cx="20383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4581D8A-1191-4168-B87B-153BAEE0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708920"/>
            <a:ext cx="18097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72790B6-8F20-4B40-8EC7-24A912328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20" y="2708920"/>
            <a:ext cx="39338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67;p1">
            <a:extLst>
              <a:ext uri="{FF2B5EF4-FFF2-40B4-BE49-F238E27FC236}">
                <a16:creationId xmlns:a16="http://schemas.microsoft.com/office/drawing/2014/main" id="{1B4BF7BF-C03E-0273-A925-8C0DE441320B}"/>
              </a:ext>
            </a:extLst>
          </p:cNvPr>
          <p:cNvSpPr/>
          <p:nvPr/>
        </p:nvSpPr>
        <p:spPr bwMode="auto">
          <a:xfrm>
            <a:off x="107504" y="1052736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And these values 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were the winners!!</a:t>
            </a:r>
          </a:p>
        </p:txBody>
      </p:sp>
      <p:sp>
        <p:nvSpPr>
          <p:cNvPr id="4" name="Google Shape;67;p1">
            <a:extLst>
              <a:ext uri="{FF2B5EF4-FFF2-40B4-BE49-F238E27FC236}">
                <a16:creationId xmlns:a16="http://schemas.microsoft.com/office/drawing/2014/main" id="{F9B91CAD-0F0B-EC94-368D-483F4A6200DC}"/>
              </a:ext>
            </a:extLst>
          </p:cNvPr>
          <p:cNvSpPr/>
          <p:nvPr/>
        </p:nvSpPr>
        <p:spPr bwMode="auto">
          <a:xfrm rot="20255247">
            <a:off x="-3055271" y="518870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 err="1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FoEE</a:t>
            </a: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 Study</a:t>
            </a:r>
          </a:p>
        </p:txBody>
      </p:sp>
      <p:sp>
        <p:nvSpPr>
          <p:cNvPr id="6" name="Google Shape;67;p1">
            <a:extLst>
              <a:ext uri="{FF2B5EF4-FFF2-40B4-BE49-F238E27FC236}">
                <a16:creationId xmlns:a16="http://schemas.microsoft.com/office/drawing/2014/main" id="{B08D4ED9-24AB-CB89-7A5F-D3AF40BE50B9}"/>
              </a:ext>
            </a:extLst>
          </p:cNvPr>
          <p:cNvSpPr/>
          <p:nvPr/>
        </p:nvSpPr>
        <p:spPr bwMode="auto">
          <a:xfrm>
            <a:off x="107504" y="4869160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i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If we act together, we can create a better, </a:t>
            </a:r>
            <a:br>
              <a:rPr lang="en-US" sz="2800" b="1" i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</a:br>
            <a:r>
              <a:rPr lang="en-US" sz="2800" b="1" i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more equal and caring world.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EDDB46-548C-CD24-C08A-8EB0B7265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Google Shape;75;p2">
            <a:extLst>
              <a:ext uri="{FF2B5EF4-FFF2-40B4-BE49-F238E27FC236}">
                <a16:creationId xmlns:a16="http://schemas.microsoft.com/office/drawing/2014/main" id="{C0BD638D-85AC-12C0-CC4B-526C92C63A0D}"/>
              </a:ext>
            </a:extLst>
          </p:cNvPr>
          <p:cNvSpPr/>
          <p:nvPr/>
        </p:nvSpPr>
        <p:spPr bwMode="auto">
          <a:xfrm>
            <a:off x="755576" y="855142"/>
            <a:ext cx="8036718" cy="581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VALUES of empathy, equality, and participation / people power</a:t>
            </a:r>
            <a:endParaRPr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CHANGE</a:t>
            </a:r>
            <a:endParaRPr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INDIVIDUALS esp. real ‘relatable’ people 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Not one hero, but people working together 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overcoming the odds, David vs Goliath style </a:t>
            </a:r>
            <a:endParaRPr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Some element of surprise</a:t>
            </a:r>
            <a:endParaRPr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be clear and simple 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small to big picture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B</a:t>
            </a:r>
            <a:r>
              <a:rPr lang="en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eware of the ELEPHANT</a:t>
            </a:r>
            <a:endParaRPr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</p:txBody>
      </p:sp>
      <p:sp>
        <p:nvSpPr>
          <p:cNvPr id="4" name="Google Shape;67;p1">
            <a:extLst>
              <a:ext uri="{FF2B5EF4-FFF2-40B4-BE49-F238E27FC236}">
                <a16:creationId xmlns:a16="http://schemas.microsoft.com/office/drawing/2014/main" id="{B469623B-8572-A889-2941-8BC2AFFB9A98}"/>
              </a:ext>
            </a:extLst>
          </p:cNvPr>
          <p:cNvSpPr/>
          <p:nvPr/>
        </p:nvSpPr>
        <p:spPr bwMode="auto">
          <a:xfrm>
            <a:off x="311501" y="992922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Tips for hopeful stories </a:t>
            </a:r>
          </a:p>
        </p:txBody>
      </p:sp>
      <p:sp>
        <p:nvSpPr>
          <p:cNvPr id="6" name="Google Shape;67;p1">
            <a:extLst>
              <a:ext uri="{FF2B5EF4-FFF2-40B4-BE49-F238E27FC236}">
                <a16:creationId xmlns:a16="http://schemas.microsoft.com/office/drawing/2014/main" id="{A8F1BFB6-F2AE-3138-7E32-E3088D99F146}"/>
              </a:ext>
            </a:extLst>
          </p:cNvPr>
          <p:cNvSpPr/>
          <p:nvPr/>
        </p:nvSpPr>
        <p:spPr bwMode="auto">
          <a:xfrm rot="20255247">
            <a:off x="-3234913" y="609133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 err="1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FoEE</a:t>
            </a: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 Study</a:t>
            </a:r>
          </a:p>
        </p:txBody>
      </p:sp>
    </p:spTree>
    <p:extLst>
      <p:ext uri="{BB962C8B-B14F-4D97-AF65-F5344CB8AC3E}">
        <p14:creationId xmlns:p14="http://schemas.microsoft.com/office/powerpoint/2010/main" val="3975340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140;p6"/>
          <p:cNvSpPr/>
          <p:nvPr/>
        </p:nvSpPr>
        <p:spPr bwMode="auto">
          <a:xfrm>
            <a:off x="1403648" y="1484784"/>
            <a:ext cx="6818100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Google Shape;67;p1">
            <a:extLst>
              <a:ext uri="{FF2B5EF4-FFF2-40B4-BE49-F238E27FC236}">
                <a16:creationId xmlns:a16="http://schemas.microsoft.com/office/drawing/2014/main" id="{1B4BF7BF-C03E-0273-A925-8C0DE441320B}"/>
              </a:ext>
            </a:extLst>
          </p:cNvPr>
          <p:cNvSpPr/>
          <p:nvPr/>
        </p:nvSpPr>
        <p:spPr bwMode="auto">
          <a:xfrm>
            <a:off x="-108520" y="884910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Let’s talk about it!</a:t>
            </a:r>
          </a:p>
        </p:txBody>
      </p:sp>
      <p:sp>
        <p:nvSpPr>
          <p:cNvPr id="4" name="Google Shape;67;p1">
            <a:extLst>
              <a:ext uri="{FF2B5EF4-FFF2-40B4-BE49-F238E27FC236}">
                <a16:creationId xmlns:a16="http://schemas.microsoft.com/office/drawing/2014/main" id="{F9B91CAD-0F0B-EC94-368D-483F4A6200DC}"/>
              </a:ext>
            </a:extLst>
          </p:cNvPr>
          <p:cNvSpPr/>
          <p:nvPr/>
        </p:nvSpPr>
        <p:spPr bwMode="auto">
          <a:xfrm rot="20255247">
            <a:off x="-3055271" y="518870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 err="1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FoEE</a:t>
            </a: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 Study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492C76D-18A2-3CA0-8E42-47DD7D5D5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13786"/>
          <a:stretch/>
        </p:blipFill>
        <p:spPr bwMode="auto">
          <a:xfrm>
            <a:off x="6083867" y="2943394"/>
            <a:ext cx="2019073" cy="3007409"/>
          </a:xfrm>
          <a:prstGeom prst="rect">
            <a:avLst/>
          </a:prstGeom>
        </p:spPr>
      </p:pic>
      <p:sp>
        <p:nvSpPr>
          <p:cNvPr id="6" name="Google Shape;75;p2">
            <a:extLst>
              <a:ext uri="{FF2B5EF4-FFF2-40B4-BE49-F238E27FC236}">
                <a16:creationId xmlns:a16="http://schemas.microsoft.com/office/drawing/2014/main" id="{38B9FCD7-F894-436D-429F-24543FE0A7C0}"/>
              </a:ext>
            </a:extLst>
          </p:cNvPr>
          <p:cNvSpPr/>
          <p:nvPr/>
        </p:nvSpPr>
        <p:spPr bwMode="auto">
          <a:xfrm>
            <a:off x="683568" y="1340768"/>
            <a:ext cx="8036718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It’s not enough to broadcast messages – we need conversations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They connect people, let them express their hopes and ideas and be heard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Possible Questions: </a:t>
            </a:r>
            <a:b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What do you care about?</a:t>
            </a:r>
            <a:b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What gives you hope?</a:t>
            </a:r>
            <a:b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What could more caring communities</a:t>
            </a:r>
            <a:b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look like?</a:t>
            </a:r>
            <a:endParaRPr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Possible places…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  <a:hlinkClick r:id="rId5"/>
              </a:rPr>
              <a:t>Storytelling techniques</a:t>
            </a:r>
            <a:endParaRPr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3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EDDB46-548C-CD24-C08A-8EB0B7265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Google Shape;75;p2">
            <a:extLst>
              <a:ext uri="{FF2B5EF4-FFF2-40B4-BE49-F238E27FC236}">
                <a16:creationId xmlns:a16="http://schemas.microsoft.com/office/drawing/2014/main" id="{C0BD638D-85AC-12C0-CC4B-526C92C63A0D}"/>
              </a:ext>
            </a:extLst>
          </p:cNvPr>
          <p:cNvSpPr/>
          <p:nvPr/>
        </p:nvSpPr>
        <p:spPr bwMode="auto">
          <a:xfrm>
            <a:off x="905855" y="1268760"/>
            <a:ext cx="7770601" cy="581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sz="28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lang="en-GB" sz="28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Clarify how climate change worsens inequalities</a:t>
            </a:r>
          </a:p>
          <a:p>
            <a:pPr marL="327936" indent="-327936">
              <a:buFont typeface="Arial"/>
              <a:buChar char="•"/>
              <a:defRPr/>
            </a:pPr>
            <a:r>
              <a:rPr lang="en-GB" sz="28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lived experience = climate expertise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8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Avoid images or frames that show marginalised people as passive victim</a:t>
            </a:r>
          </a:p>
        </p:txBody>
      </p:sp>
      <p:sp>
        <p:nvSpPr>
          <p:cNvPr id="4" name="Google Shape;67;p1">
            <a:extLst>
              <a:ext uri="{FF2B5EF4-FFF2-40B4-BE49-F238E27FC236}">
                <a16:creationId xmlns:a16="http://schemas.microsoft.com/office/drawing/2014/main" id="{B469623B-8572-A889-2941-8BC2AFFB9A98}"/>
              </a:ext>
            </a:extLst>
          </p:cNvPr>
          <p:cNvSpPr/>
          <p:nvPr/>
        </p:nvSpPr>
        <p:spPr bwMode="auto">
          <a:xfrm>
            <a:off x="179512" y="704890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Tips for talking about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Climate justice</a:t>
            </a:r>
          </a:p>
        </p:txBody>
      </p:sp>
      <p:sp>
        <p:nvSpPr>
          <p:cNvPr id="6" name="Google Shape;67;p1">
            <a:extLst>
              <a:ext uri="{FF2B5EF4-FFF2-40B4-BE49-F238E27FC236}">
                <a16:creationId xmlns:a16="http://schemas.microsoft.com/office/drawing/2014/main" id="{A8F1BFB6-F2AE-3138-7E32-E3088D99F146}"/>
              </a:ext>
            </a:extLst>
          </p:cNvPr>
          <p:cNvSpPr/>
          <p:nvPr/>
        </p:nvSpPr>
        <p:spPr bwMode="auto">
          <a:xfrm rot="20255247">
            <a:off x="-3066426" y="465118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Climate Outreach</a:t>
            </a:r>
          </a:p>
        </p:txBody>
      </p:sp>
    </p:spTree>
    <p:extLst>
      <p:ext uri="{BB962C8B-B14F-4D97-AF65-F5344CB8AC3E}">
        <p14:creationId xmlns:p14="http://schemas.microsoft.com/office/powerpoint/2010/main" val="3225309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5;p2">
            <a:extLst>
              <a:ext uri="{FF2B5EF4-FFF2-40B4-BE49-F238E27FC236}">
                <a16:creationId xmlns:a16="http://schemas.microsoft.com/office/drawing/2014/main" id="{C0BD638D-85AC-12C0-CC4B-526C92C63A0D}"/>
              </a:ext>
            </a:extLst>
          </p:cNvPr>
          <p:cNvSpPr/>
          <p:nvPr/>
        </p:nvSpPr>
        <p:spPr bwMode="auto">
          <a:xfrm>
            <a:off x="755576" y="783134"/>
            <a:ext cx="7704856" cy="581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sz="28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8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Explain how the past has led to the present 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    </a:t>
            </a:r>
            <a:r>
              <a:rPr lang="en-GB" sz="2800" b="1" dirty="0" err="1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eg</a:t>
            </a:r>
            <a:r>
              <a:rPr lang="en-GB" sz="2800" b="1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 colonialism</a:t>
            </a:r>
            <a:endParaRPr lang="en-GB" sz="28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8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Celebrate wins of the past, </a:t>
            </a:r>
            <a:r>
              <a:rPr lang="en-GB" sz="2800" b="1" dirty="0" err="1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eg</a:t>
            </a:r>
            <a:r>
              <a:rPr lang="en-GB" sz="28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 women’s strikes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8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Who’s the problem? </a:t>
            </a:r>
            <a:br>
              <a:rPr lang="en-GB" sz="28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GB" sz="28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Common enemy</a:t>
            </a:r>
          </a:p>
        </p:txBody>
      </p:sp>
      <p:sp>
        <p:nvSpPr>
          <p:cNvPr id="4" name="Google Shape;67;p1">
            <a:extLst>
              <a:ext uri="{FF2B5EF4-FFF2-40B4-BE49-F238E27FC236}">
                <a16:creationId xmlns:a16="http://schemas.microsoft.com/office/drawing/2014/main" id="{B469623B-8572-A889-2941-8BC2AFFB9A98}"/>
              </a:ext>
            </a:extLst>
          </p:cNvPr>
          <p:cNvSpPr/>
          <p:nvPr/>
        </p:nvSpPr>
        <p:spPr bwMode="auto">
          <a:xfrm>
            <a:off x="351706" y="488866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Tips for talking about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Climate justice</a:t>
            </a:r>
          </a:p>
        </p:txBody>
      </p:sp>
      <p:sp>
        <p:nvSpPr>
          <p:cNvPr id="6" name="Google Shape;67;p1">
            <a:extLst>
              <a:ext uri="{FF2B5EF4-FFF2-40B4-BE49-F238E27FC236}">
                <a16:creationId xmlns:a16="http://schemas.microsoft.com/office/drawing/2014/main" id="{A8F1BFB6-F2AE-3138-7E32-E3088D99F146}"/>
              </a:ext>
            </a:extLst>
          </p:cNvPr>
          <p:cNvSpPr/>
          <p:nvPr/>
        </p:nvSpPr>
        <p:spPr bwMode="auto">
          <a:xfrm rot="20255247">
            <a:off x="-3066426" y="465118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Climate Outreach</a:t>
            </a:r>
          </a:p>
        </p:txBody>
      </p:sp>
    </p:spTree>
    <p:extLst>
      <p:ext uri="{BB962C8B-B14F-4D97-AF65-F5344CB8AC3E}">
        <p14:creationId xmlns:p14="http://schemas.microsoft.com/office/powerpoint/2010/main" val="138613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5;p2">
            <a:extLst>
              <a:ext uri="{FF2B5EF4-FFF2-40B4-BE49-F238E27FC236}">
                <a16:creationId xmlns:a16="http://schemas.microsoft.com/office/drawing/2014/main" id="{C0BD638D-85AC-12C0-CC4B-526C92C63A0D}"/>
              </a:ext>
            </a:extLst>
          </p:cNvPr>
          <p:cNvSpPr/>
          <p:nvPr/>
        </p:nvSpPr>
        <p:spPr bwMode="auto">
          <a:xfrm>
            <a:off x="755576" y="783134"/>
            <a:ext cx="7704856" cy="581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sz="2400" b="1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32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Go back to your group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32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Make a video concept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32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Think about: Target, Goal, values, key message, channel, style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32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Get it on a flipchart</a:t>
            </a:r>
          </a:p>
          <a:p>
            <a:pPr marL="327936" marR="0" indent="-327936" algn="l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32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You have 20 minutes</a:t>
            </a:r>
          </a:p>
        </p:txBody>
      </p:sp>
      <p:sp>
        <p:nvSpPr>
          <p:cNvPr id="4" name="Google Shape;67;p1">
            <a:extLst>
              <a:ext uri="{FF2B5EF4-FFF2-40B4-BE49-F238E27FC236}">
                <a16:creationId xmlns:a16="http://schemas.microsoft.com/office/drawing/2014/main" id="{B469623B-8572-A889-2941-8BC2AFFB9A98}"/>
              </a:ext>
            </a:extLst>
          </p:cNvPr>
          <p:cNvSpPr/>
          <p:nvPr/>
        </p:nvSpPr>
        <p:spPr bwMode="auto">
          <a:xfrm>
            <a:off x="179512" y="692696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YOUR TURN</a:t>
            </a:r>
          </a:p>
        </p:txBody>
      </p:sp>
    </p:spTree>
    <p:extLst>
      <p:ext uri="{BB962C8B-B14F-4D97-AF65-F5344CB8AC3E}">
        <p14:creationId xmlns:p14="http://schemas.microsoft.com/office/powerpoint/2010/main" val="349111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7;p1"/>
          <p:cNvSpPr/>
          <p:nvPr/>
        </p:nvSpPr>
        <p:spPr bwMode="auto">
          <a:xfrm>
            <a:off x="109074" y="675956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Basics:</a:t>
            </a:r>
            <a:b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</a:b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Storytelling to create change</a:t>
            </a:r>
          </a:p>
        </p:txBody>
      </p:sp>
      <p:sp>
        <p:nvSpPr>
          <p:cNvPr id="3" name="Google Shape;67;p1">
            <a:extLst>
              <a:ext uri="{FF2B5EF4-FFF2-40B4-BE49-F238E27FC236}">
                <a16:creationId xmlns:a16="http://schemas.microsoft.com/office/drawing/2014/main" id="{470B85F9-1C07-10B4-9054-5BFA7D834D99}"/>
              </a:ext>
            </a:extLst>
          </p:cNvPr>
          <p:cNvSpPr/>
          <p:nvPr/>
        </p:nvSpPr>
        <p:spPr bwMode="auto">
          <a:xfrm>
            <a:off x="1043608" y="2505090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WHY Stories?</a:t>
            </a: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WHO is your target?</a:t>
            </a: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HOW do you say it?</a:t>
            </a: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WHO says it?</a:t>
            </a: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Values</a:t>
            </a: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Urgency vs hope</a:t>
            </a:r>
            <a:endParaRPr lang="en-US" sz="3200" b="1" i="0" u="none" strike="noStrike" cap="none" dirty="0">
              <a:solidFill>
                <a:srgbClr val="EB15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Calibri"/>
              <a:cs typeface="Calibri"/>
            </a:endParaRP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i="0" u="none" strike="noStrike" cap="none" dirty="0">
              <a:solidFill>
                <a:srgbClr val="EB15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Calibri"/>
              <a:cs typeface="Calibri"/>
            </a:endParaRP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i="0" u="none" strike="noStrike" cap="none" dirty="0">
              <a:solidFill>
                <a:srgbClr val="EB15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356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D6FDD-E214-0CA8-D04B-00ECF2352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80528" y="5875067"/>
            <a:ext cx="2346900" cy="692700"/>
          </a:xfrm>
        </p:spPr>
        <p:txBody>
          <a:bodyPr/>
          <a:lstStyle/>
          <a:p>
            <a:endParaRPr lang="en-BE"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018F62-D727-53EC-86F1-1513F99C83A3}"/>
              </a:ext>
            </a:extLst>
          </p:cNvPr>
          <p:cNvSpPr/>
          <p:nvPr/>
        </p:nvSpPr>
        <p:spPr bwMode="auto">
          <a:xfrm>
            <a:off x="50863" y="1282393"/>
            <a:ext cx="1676400" cy="170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latin typeface="Bahnschrift" panose="020B0502040204020203" pitchFamily="34" charset="0"/>
              </a:rPr>
              <a:t>Tell it to a 5-year-old</a:t>
            </a:r>
            <a:endParaRPr lang="en-GB" sz="2400" b="1" dirty="0">
              <a:latin typeface="Bahnschrif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ADA87-60F9-DE65-F47C-EE18E821511C}"/>
              </a:ext>
            </a:extLst>
          </p:cNvPr>
          <p:cNvSpPr/>
          <p:nvPr/>
        </p:nvSpPr>
        <p:spPr bwMode="auto">
          <a:xfrm>
            <a:off x="1936814" y="1282393"/>
            <a:ext cx="1676400" cy="17002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latin typeface="Bahnschrift" panose="020B0502040204020203" pitchFamily="34" charset="0"/>
              </a:rPr>
              <a:t>Make a Meme</a:t>
            </a:r>
            <a:endParaRPr lang="en-GB" sz="2400" b="1" dirty="0">
              <a:latin typeface="Bahnschrif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FE362-A0FE-532E-2871-DD3A2C64D12B}"/>
              </a:ext>
            </a:extLst>
          </p:cNvPr>
          <p:cNvSpPr/>
          <p:nvPr/>
        </p:nvSpPr>
        <p:spPr bwMode="auto">
          <a:xfrm>
            <a:off x="3791815" y="3085182"/>
            <a:ext cx="1676400" cy="17002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latin typeface="Bahnschrift" panose="020B0502040204020203" pitchFamily="34" charset="0"/>
              </a:rPr>
              <a:t>Make us laugh</a:t>
            </a:r>
            <a:endParaRPr lang="en-GB" sz="2400" b="1"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5B65C-E001-620D-15AB-A8A187A5AC83}"/>
              </a:ext>
            </a:extLst>
          </p:cNvPr>
          <p:cNvSpPr/>
          <p:nvPr/>
        </p:nvSpPr>
        <p:spPr bwMode="auto">
          <a:xfrm>
            <a:off x="5606143" y="3085182"/>
            <a:ext cx="1676400" cy="17002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latin typeface="Bahnschrift" panose="020B0502040204020203" pitchFamily="34" charset="0"/>
              </a:rPr>
              <a:t>Take a new </a:t>
            </a:r>
            <a:r>
              <a:rPr lang="en-US" sz="2000" b="1">
                <a:latin typeface="Bahnschrift" panose="020B0502040204020203" pitchFamily="34" charset="0"/>
              </a:rPr>
              <a:t>perspective</a:t>
            </a:r>
            <a:endParaRPr lang="en-GB" sz="2000" b="1">
              <a:latin typeface="Bahnschrif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D3E031-BC84-3CE2-6D42-C5E957CA8188}"/>
              </a:ext>
            </a:extLst>
          </p:cNvPr>
          <p:cNvSpPr/>
          <p:nvPr/>
        </p:nvSpPr>
        <p:spPr bwMode="auto">
          <a:xfrm>
            <a:off x="7418825" y="3085182"/>
            <a:ext cx="1676400" cy="170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Bahnschrift" panose="020B0502040204020203" pitchFamily="34" charset="0"/>
              </a:rPr>
              <a:t>Say it in 10 words</a:t>
            </a:r>
            <a:endParaRPr lang="en-GB" sz="2400" b="1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B5204B-882D-032A-674E-12753FA52ABC}"/>
              </a:ext>
            </a:extLst>
          </p:cNvPr>
          <p:cNvSpPr/>
          <p:nvPr/>
        </p:nvSpPr>
        <p:spPr bwMode="auto">
          <a:xfrm>
            <a:off x="3791815" y="1282393"/>
            <a:ext cx="1676400" cy="1700212"/>
          </a:xfrm>
          <a:prstGeom prst="rect">
            <a:avLst/>
          </a:prstGeom>
          <a:solidFill>
            <a:srgbClr val="DA5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latin typeface="Bahnschrift" panose="020B0502040204020203" pitchFamily="34" charset="0"/>
              </a:rPr>
              <a:t>Add more people</a:t>
            </a:r>
            <a:endParaRPr lang="en-GB" sz="2400" b="1" dirty="0">
              <a:latin typeface="Bahnschrift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35E85C-3474-72F0-D434-83F93CDBC783}"/>
              </a:ext>
            </a:extLst>
          </p:cNvPr>
          <p:cNvSpPr/>
          <p:nvPr/>
        </p:nvSpPr>
        <p:spPr bwMode="auto">
          <a:xfrm>
            <a:off x="5606143" y="1282393"/>
            <a:ext cx="1676400" cy="17002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latin typeface="Bahnschrift" panose="020B0502040204020203" pitchFamily="34" charset="0"/>
              </a:rPr>
              <a:t>Write a tweet</a:t>
            </a:r>
            <a:endParaRPr lang="en-GB" sz="2400" b="1">
              <a:latin typeface="Bahnschrift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587740-6DFC-5997-E73C-370FF63EBC7C}"/>
              </a:ext>
            </a:extLst>
          </p:cNvPr>
          <p:cNvSpPr/>
          <p:nvPr/>
        </p:nvSpPr>
        <p:spPr bwMode="auto">
          <a:xfrm>
            <a:off x="7418825" y="1282393"/>
            <a:ext cx="1676400" cy="17002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latin typeface="Bahnschrift" panose="020B0502040204020203" pitchFamily="34" charset="0"/>
              </a:rPr>
              <a:t>Make common ground</a:t>
            </a:r>
            <a:endParaRPr lang="en-GB" sz="2400" b="1">
              <a:latin typeface="Bahnschrift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AF9F79-AA4A-3BC8-D6B9-9CEF0027D72A}"/>
              </a:ext>
            </a:extLst>
          </p:cNvPr>
          <p:cNvSpPr/>
          <p:nvPr/>
        </p:nvSpPr>
        <p:spPr bwMode="auto">
          <a:xfrm>
            <a:off x="1936814" y="3085182"/>
            <a:ext cx="1676400" cy="1700212"/>
          </a:xfrm>
          <a:prstGeom prst="rect">
            <a:avLst/>
          </a:prstGeom>
          <a:solidFill>
            <a:srgbClr val="EF1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latin typeface="Bahnschrift" panose="020B0502040204020203" pitchFamily="34" charset="0"/>
              </a:rPr>
              <a:t>Express </a:t>
            </a:r>
            <a:r>
              <a:rPr lang="en-US" sz="2000" b="1">
                <a:latin typeface="Bahnschrift" panose="020B0502040204020203" pitchFamily="34" charset="0"/>
              </a:rPr>
              <a:t>connection</a:t>
            </a:r>
            <a:endParaRPr lang="en-GB" sz="2000" b="1">
              <a:latin typeface="Bahnschrift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BBD19C-7117-2014-4C75-0220801248C2}"/>
              </a:ext>
            </a:extLst>
          </p:cNvPr>
          <p:cNvSpPr/>
          <p:nvPr/>
        </p:nvSpPr>
        <p:spPr bwMode="auto">
          <a:xfrm>
            <a:off x="50863" y="3085182"/>
            <a:ext cx="1676400" cy="17002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latin typeface="Bahnschrift" panose="020B0502040204020203" pitchFamily="34" charset="0"/>
              </a:rPr>
              <a:t>Tell me what I can do</a:t>
            </a:r>
            <a:endParaRPr lang="en-GB" sz="2400" b="1">
              <a:latin typeface="Bahnschrift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F6FFD7-EF50-39FA-6AF2-6D9B4E60D3CC}"/>
              </a:ext>
            </a:extLst>
          </p:cNvPr>
          <p:cNvSpPr/>
          <p:nvPr/>
        </p:nvSpPr>
        <p:spPr bwMode="auto">
          <a:xfrm>
            <a:off x="1936814" y="4883759"/>
            <a:ext cx="1676400" cy="17002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latin typeface="Bahnschrift" panose="020B0502040204020203" pitchFamily="34" charset="0"/>
              </a:rPr>
              <a:t>Tell it to your grandma</a:t>
            </a:r>
            <a:endParaRPr lang="en-GB" sz="2400" b="1">
              <a:latin typeface="Bahnschrift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649227-5F6C-7CCC-5ED4-B87731D1AD76}"/>
              </a:ext>
            </a:extLst>
          </p:cNvPr>
          <p:cNvSpPr/>
          <p:nvPr/>
        </p:nvSpPr>
        <p:spPr bwMode="auto">
          <a:xfrm>
            <a:off x="3791815" y="4883759"/>
            <a:ext cx="1676400" cy="17002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latin typeface="Bahnschrift" panose="020B0502040204020203" pitchFamily="34" charset="0"/>
              </a:rPr>
              <a:t>Challenge a </a:t>
            </a:r>
            <a:r>
              <a:rPr lang="en-US" sz="2000" b="1">
                <a:latin typeface="Bahnschrift" panose="020B0502040204020203" pitchFamily="34" charset="0"/>
              </a:rPr>
              <a:t>stereotype</a:t>
            </a:r>
            <a:endParaRPr lang="en-GB" sz="2000" b="1">
              <a:latin typeface="Bahnschrif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25DC5-B5C3-48B3-C3F6-42E66C8383EF}"/>
              </a:ext>
            </a:extLst>
          </p:cNvPr>
          <p:cNvSpPr/>
          <p:nvPr/>
        </p:nvSpPr>
        <p:spPr bwMode="auto">
          <a:xfrm>
            <a:off x="5606143" y="4883759"/>
            <a:ext cx="1676400" cy="1700212"/>
          </a:xfrm>
          <a:prstGeom prst="rect">
            <a:avLst/>
          </a:prstGeom>
          <a:solidFill>
            <a:srgbClr val="BC8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latin typeface="Bahnschrift" panose="020B0502040204020203" pitchFamily="34" charset="0"/>
              </a:rPr>
              <a:t>Take </a:t>
            </a:r>
            <a:r>
              <a:rPr lang="en-US" sz="2000" b="1">
                <a:latin typeface="Bahnschrift" panose="020B0502040204020203" pitchFamily="34" charset="0"/>
              </a:rPr>
              <a:t>something</a:t>
            </a:r>
            <a:r>
              <a:rPr lang="en-US" sz="2400" b="1">
                <a:latin typeface="Bahnschrift" panose="020B0502040204020203" pitchFamily="34" charset="0"/>
              </a:rPr>
              <a:t> away</a:t>
            </a:r>
            <a:endParaRPr lang="en-GB" sz="2400" b="1">
              <a:latin typeface="Bahnschrif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E72BA1-12E9-215A-344F-3B68AAE1C6F0}"/>
              </a:ext>
            </a:extLst>
          </p:cNvPr>
          <p:cNvSpPr/>
          <p:nvPr/>
        </p:nvSpPr>
        <p:spPr bwMode="auto">
          <a:xfrm>
            <a:off x="50863" y="4883759"/>
            <a:ext cx="1676400" cy="1700212"/>
          </a:xfrm>
          <a:prstGeom prst="rect">
            <a:avLst/>
          </a:prstGeom>
          <a:solidFill>
            <a:srgbClr val="191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latin typeface="Bahnschrift" panose="020B0502040204020203" pitchFamily="34" charset="0"/>
              </a:rPr>
              <a:t>Link to a current topic</a:t>
            </a:r>
            <a:endParaRPr lang="en-GB" sz="2400" b="1">
              <a:latin typeface="Bahnschrif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6DAD72-5E4C-8600-39D9-AAE68AFFF029}"/>
              </a:ext>
            </a:extLst>
          </p:cNvPr>
          <p:cNvSpPr/>
          <p:nvPr/>
        </p:nvSpPr>
        <p:spPr bwMode="auto">
          <a:xfrm>
            <a:off x="7418825" y="4883759"/>
            <a:ext cx="1676400" cy="1700212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Bahnschrift" panose="020B0502040204020203" pitchFamily="34" charset="0"/>
              </a:rPr>
              <a:t>Break </a:t>
            </a:r>
            <a:r>
              <a:rPr lang="en-US" b="1">
                <a:solidFill>
                  <a:schemeClr val="tx1"/>
                </a:solidFill>
                <a:latin typeface="Bahnschrift" panose="020B0502040204020203" pitchFamily="34" charset="0"/>
              </a:rPr>
              <a:t>composition</a:t>
            </a:r>
            <a:r>
              <a:rPr lang="en-US" sz="2400" b="1">
                <a:solidFill>
                  <a:schemeClr val="tx1"/>
                </a:solidFill>
                <a:latin typeface="Bahnschrift" panose="020B0502040204020203" pitchFamily="34" charset="0"/>
              </a:rPr>
              <a:t> rules</a:t>
            </a:r>
            <a:endParaRPr lang="en-GB" sz="2400" b="1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Google Shape;67;p1">
            <a:extLst>
              <a:ext uri="{FF2B5EF4-FFF2-40B4-BE49-F238E27FC236}">
                <a16:creationId xmlns:a16="http://schemas.microsoft.com/office/drawing/2014/main" id="{DDA529F4-6A97-98B3-658D-1BABF3B0DB58}"/>
              </a:ext>
            </a:extLst>
          </p:cNvPr>
          <p:cNvSpPr/>
          <p:nvPr/>
        </p:nvSpPr>
        <p:spPr bwMode="auto">
          <a:xfrm>
            <a:off x="35496" y="404664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Framing Sushi – for inspiration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4400" b="1" dirty="0">
              <a:solidFill>
                <a:srgbClr val="EB15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69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7;p1"/>
          <p:cNvSpPr/>
          <p:nvPr/>
        </p:nvSpPr>
        <p:spPr bwMode="auto">
          <a:xfrm>
            <a:off x="109074" y="675956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WHY Stories?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CDFC3E-C3DD-4FC9-821A-01159C5EB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87"/>
          <a:stretch/>
        </p:blipFill>
        <p:spPr bwMode="auto">
          <a:xfrm>
            <a:off x="5004048" y="1700808"/>
            <a:ext cx="381477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67;p1">
            <a:extLst>
              <a:ext uri="{FF2B5EF4-FFF2-40B4-BE49-F238E27FC236}">
                <a16:creationId xmlns:a16="http://schemas.microsoft.com/office/drawing/2014/main" id="{470B85F9-1C07-10B4-9054-5BFA7D834D99}"/>
              </a:ext>
            </a:extLst>
          </p:cNvPr>
          <p:cNvSpPr/>
          <p:nvPr/>
        </p:nvSpPr>
        <p:spPr bwMode="auto">
          <a:xfrm>
            <a:off x="827584" y="1929026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i="0" u="none" strike="noStrike" cap="none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We need to convince people</a:t>
            </a:r>
            <a:br>
              <a:rPr lang="en-US" sz="2400" b="1" i="0" u="none" strike="noStrike" cap="none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US" sz="2400" b="1" i="0" u="none" strike="noStrike" cap="none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to make a change</a:t>
            </a: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Stories have the power to</a:t>
            </a:r>
            <a:br>
              <a:rPr lang="en-US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US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do that</a:t>
            </a: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i="0" u="none" strike="noStrike" cap="none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They have un</a:t>
            </a:r>
            <a:r>
              <a:rPr lang="en-US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iversal </a:t>
            </a:r>
            <a:br>
              <a:rPr lang="en-US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US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structures and values</a:t>
            </a:r>
            <a:br>
              <a:rPr lang="en-US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US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that speak to people of different backgrounds</a:t>
            </a: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EB15DC"/>
                </a:solidFill>
                <a:latin typeface="Bahnschrift" panose="020B0502040204020203" pitchFamily="34" charset="0"/>
                <a:ea typeface="Calibri"/>
                <a:cs typeface="Calibri"/>
              </a:rPr>
              <a:t>They can make a better future graspable</a:t>
            </a: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i="0" u="none" strike="noStrike" cap="none" dirty="0">
              <a:solidFill>
                <a:srgbClr val="EB15DC"/>
              </a:solidFill>
              <a:latin typeface="Bahnschrift" panose="020B0502040204020203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7;p1"/>
          <p:cNvSpPr/>
          <p:nvPr/>
        </p:nvSpPr>
        <p:spPr bwMode="auto">
          <a:xfrm>
            <a:off x="109074" y="675956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1. WHO is our target?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21608-EAC4-F8F7-B08C-2766164515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254" r="68765" b="6634"/>
          <a:stretch/>
        </p:blipFill>
        <p:spPr bwMode="auto">
          <a:xfrm>
            <a:off x="4672730" y="2192670"/>
            <a:ext cx="4456010" cy="2996953"/>
          </a:xfrm>
          <a:prstGeom prst="rect">
            <a:avLst/>
          </a:prstGeom>
        </p:spPr>
      </p:pic>
      <p:sp>
        <p:nvSpPr>
          <p:cNvPr id="5" name="Google Shape;67;p1">
            <a:extLst>
              <a:ext uri="{FF2B5EF4-FFF2-40B4-BE49-F238E27FC236}">
                <a16:creationId xmlns:a16="http://schemas.microsoft.com/office/drawing/2014/main" id="{27530E1E-6E8D-7598-25D6-BA775285C03B}"/>
              </a:ext>
            </a:extLst>
          </p:cNvPr>
          <p:cNvSpPr/>
          <p:nvPr/>
        </p:nvSpPr>
        <p:spPr bwMode="auto">
          <a:xfrm>
            <a:off x="109074" y="1484784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Identify your audience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923A3-C967-FC3C-9D2A-A48CCC3A2770}"/>
              </a:ext>
            </a:extLst>
          </p:cNvPr>
          <p:cNvSpPr/>
          <p:nvPr/>
        </p:nvSpPr>
        <p:spPr>
          <a:xfrm>
            <a:off x="6660232" y="4293096"/>
            <a:ext cx="2304256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6F67E5-DD98-21D8-76E9-D63CC6F99F41}"/>
              </a:ext>
            </a:extLst>
          </p:cNvPr>
          <p:cNvSpPr/>
          <p:nvPr/>
        </p:nvSpPr>
        <p:spPr bwMode="auto">
          <a:xfrm>
            <a:off x="7212709" y="1756114"/>
            <a:ext cx="1535755" cy="1074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Google Shape;67;p1">
            <a:extLst>
              <a:ext uri="{FF2B5EF4-FFF2-40B4-BE49-F238E27FC236}">
                <a16:creationId xmlns:a16="http://schemas.microsoft.com/office/drawing/2014/main" id="{2B68A7D5-F492-EE9D-419C-ABD4C0C9DEC2}"/>
              </a:ext>
            </a:extLst>
          </p:cNvPr>
          <p:cNvSpPr/>
          <p:nvPr/>
        </p:nvSpPr>
        <p:spPr bwMode="auto">
          <a:xfrm>
            <a:off x="1115616" y="2477167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Base</a:t>
            </a:r>
            <a:br>
              <a:rPr lang="en-US" sz="2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US" sz="2400" b="1" i="1" dirty="0" err="1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Eg</a:t>
            </a:r>
            <a:r>
              <a:rPr lang="en-US" sz="2400" b="1" i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 your </a:t>
            </a:r>
            <a:r>
              <a:rPr lang="en-US" sz="2400" b="1" i="1" dirty="0" err="1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YFoEE</a:t>
            </a:r>
            <a:r>
              <a:rPr lang="en-US" sz="2400" b="1" i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 pals</a:t>
            </a:r>
            <a:endParaRPr lang="en-US" sz="2400" b="1" i="1" u="none" strike="noStrike" cap="none" dirty="0">
              <a:solidFill>
                <a:srgbClr val="EB15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Calibri"/>
              <a:cs typeface="Calibri"/>
            </a:endParaRP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Moveable middle</a:t>
            </a:r>
            <a:br>
              <a:rPr lang="en-US" sz="2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US" sz="2400" b="1" i="1" dirty="0" err="1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Eg</a:t>
            </a:r>
            <a:r>
              <a:rPr lang="en-US" sz="2400" b="1" i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 your ex-schoolmates</a:t>
            </a: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Target</a:t>
            </a:r>
            <a:br>
              <a:rPr lang="en-US" sz="2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US" sz="2400" b="1" i="1" u="none" strike="noStrike" cap="none" dirty="0" err="1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Eg</a:t>
            </a:r>
            <a:r>
              <a:rPr lang="en-US" sz="2400" b="1" i="1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 EU decision makers</a:t>
            </a: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Opponents</a:t>
            </a:r>
            <a:br>
              <a:rPr lang="en-US" sz="2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</a:br>
            <a:r>
              <a:rPr lang="en-US" sz="2400" b="1" i="1" dirty="0" err="1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Eg</a:t>
            </a:r>
            <a:r>
              <a:rPr lang="en-US" sz="2400" b="1" i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Calibri"/>
                <a:cs typeface="Calibri"/>
              </a:rPr>
              <a:t> fascist idiots</a:t>
            </a: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EB15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Calibri"/>
              <a:cs typeface="Calibri"/>
            </a:endParaRPr>
          </a:p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i="0" u="none" strike="noStrike" cap="none" dirty="0">
              <a:solidFill>
                <a:srgbClr val="EB15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58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F28C4-27D5-8E54-9C5A-4395A43F9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790402A7-C9F5-2878-CAC1-55557C92A11D}"/>
              </a:ext>
            </a:extLst>
          </p:cNvPr>
          <p:cNvSpPr/>
          <p:nvPr/>
        </p:nvSpPr>
        <p:spPr>
          <a:xfrm>
            <a:off x="1369484" y="1530676"/>
            <a:ext cx="6192688" cy="41044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Google Shape;67;p1">
            <a:extLst>
              <a:ext uri="{FF2B5EF4-FFF2-40B4-BE49-F238E27FC236}">
                <a16:creationId xmlns:a16="http://schemas.microsoft.com/office/drawing/2014/main" id="{DFB56303-5787-1BD2-E6BC-645F15BC9132}"/>
              </a:ext>
            </a:extLst>
          </p:cNvPr>
          <p:cNvSpPr/>
          <p:nvPr/>
        </p:nvSpPr>
        <p:spPr bwMode="auto">
          <a:xfrm rot="20255247">
            <a:off x="2705370" y="5145638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FRAMING</a:t>
            </a:r>
          </a:p>
        </p:txBody>
      </p:sp>
      <p:sp>
        <p:nvSpPr>
          <p:cNvPr id="6" name="Google Shape;67;p1">
            <a:extLst>
              <a:ext uri="{FF2B5EF4-FFF2-40B4-BE49-F238E27FC236}">
                <a16:creationId xmlns:a16="http://schemas.microsoft.com/office/drawing/2014/main" id="{D633184D-B090-C256-2D1C-BAAACF0F8079}"/>
              </a:ext>
            </a:extLst>
          </p:cNvPr>
          <p:cNvSpPr/>
          <p:nvPr/>
        </p:nvSpPr>
        <p:spPr bwMode="auto">
          <a:xfrm>
            <a:off x="789578" y="2349683"/>
            <a:ext cx="73524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b="1" i="0" u="none" strike="noStrike" cap="none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Calibri"/>
              </a:rPr>
              <a:t>Capacity building event</a:t>
            </a:r>
            <a:br>
              <a:rPr lang="en-US" sz="3600" b="1" i="0" u="none" strike="noStrike" cap="none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Calibri"/>
              </a:rPr>
            </a:br>
            <a:r>
              <a:rPr lang="en-US" sz="3600" b="1" i="0" u="none" strike="noStrike" cap="none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Calibri"/>
              </a:rPr>
              <a:t>of young multipliers</a:t>
            </a:r>
            <a:br>
              <a:rPr lang="en-US" sz="3600" b="1" i="0" u="none" strike="noStrike" cap="none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Calibri"/>
              </a:rPr>
            </a:br>
            <a:r>
              <a:rPr lang="en-US" sz="3600" b="1" i="0" u="none" strike="noStrike" cap="none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Calibri"/>
              </a:rPr>
              <a:t>for a sustainable,</a:t>
            </a:r>
            <a:br>
              <a:rPr lang="en-US" sz="3600" b="1" i="0" u="none" strike="noStrike" cap="none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Calibri"/>
              </a:rPr>
            </a:br>
            <a:r>
              <a:rPr lang="en-US" sz="3600" b="1" i="0" u="none" strike="noStrike" cap="none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Calibri"/>
              </a:rPr>
              <a:t> democratic Europe</a:t>
            </a:r>
          </a:p>
        </p:txBody>
      </p:sp>
      <p:sp>
        <p:nvSpPr>
          <p:cNvPr id="7" name="Google Shape;67;p1">
            <a:extLst>
              <a:ext uri="{FF2B5EF4-FFF2-40B4-BE49-F238E27FC236}">
                <a16:creationId xmlns:a16="http://schemas.microsoft.com/office/drawing/2014/main" id="{DB98AEF9-7214-3143-F903-2F3DD991677D}"/>
              </a:ext>
            </a:extLst>
          </p:cNvPr>
          <p:cNvSpPr/>
          <p:nvPr/>
        </p:nvSpPr>
        <p:spPr bwMode="auto">
          <a:xfrm>
            <a:off x="143394" y="637075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2</a:t>
            </a: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. HOW do you say it?</a:t>
            </a:r>
          </a:p>
        </p:txBody>
      </p:sp>
    </p:spTree>
    <p:extLst>
      <p:ext uri="{BB962C8B-B14F-4D97-AF65-F5344CB8AC3E}">
        <p14:creationId xmlns:p14="http://schemas.microsoft.com/office/powerpoint/2010/main" val="382065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F28C4-27D5-8E54-9C5A-4395A43F9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790402A7-C9F5-2878-CAC1-55557C92A11D}"/>
              </a:ext>
            </a:extLst>
          </p:cNvPr>
          <p:cNvSpPr/>
          <p:nvPr/>
        </p:nvSpPr>
        <p:spPr>
          <a:xfrm>
            <a:off x="1619672" y="1628800"/>
            <a:ext cx="6192688" cy="41044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Google Shape;67;p1">
            <a:extLst>
              <a:ext uri="{FF2B5EF4-FFF2-40B4-BE49-F238E27FC236}">
                <a16:creationId xmlns:a16="http://schemas.microsoft.com/office/drawing/2014/main" id="{DFB56303-5787-1BD2-E6BC-645F15BC9132}"/>
              </a:ext>
            </a:extLst>
          </p:cNvPr>
          <p:cNvSpPr/>
          <p:nvPr/>
        </p:nvSpPr>
        <p:spPr bwMode="auto">
          <a:xfrm rot="20255247">
            <a:off x="3024520" y="5450220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FRAMING</a:t>
            </a:r>
          </a:p>
        </p:txBody>
      </p:sp>
      <p:sp>
        <p:nvSpPr>
          <p:cNvPr id="3" name="Google Shape;67;p1">
            <a:extLst>
              <a:ext uri="{FF2B5EF4-FFF2-40B4-BE49-F238E27FC236}">
                <a16:creationId xmlns:a16="http://schemas.microsoft.com/office/drawing/2014/main" id="{C5EEE44E-610C-8F53-8B55-10B4EB389560}"/>
              </a:ext>
            </a:extLst>
          </p:cNvPr>
          <p:cNvSpPr/>
          <p:nvPr/>
        </p:nvSpPr>
        <p:spPr bwMode="auto">
          <a:xfrm>
            <a:off x="895750" y="2706938"/>
            <a:ext cx="7352499" cy="707886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i="0" u="none" strike="noStrike" cap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  <a:ea typeface="Calibri"/>
                <a:cs typeface="Calibri"/>
              </a:rPr>
              <a:t>Young Activists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i="0" u="none" strike="noStrike" cap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  <a:ea typeface="Calibri"/>
                <a:cs typeface="Calibri"/>
              </a:rPr>
              <a:t> Comms Camp</a:t>
            </a:r>
          </a:p>
        </p:txBody>
      </p:sp>
      <p:sp>
        <p:nvSpPr>
          <p:cNvPr id="6" name="Google Shape;67;p1">
            <a:extLst>
              <a:ext uri="{FF2B5EF4-FFF2-40B4-BE49-F238E27FC236}">
                <a16:creationId xmlns:a16="http://schemas.microsoft.com/office/drawing/2014/main" id="{398A212F-2713-3CBF-26EE-5337562CD801}"/>
              </a:ext>
            </a:extLst>
          </p:cNvPr>
          <p:cNvSpPr/>
          <p:nvPr/>
        </p:nvSpPr>
        <p:spPr bwMode="auto">
          <a:xfrm>
            <a:off x="143394" y="637075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2</a:t>
            </a: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. HOW do you say it?</a:t>
            </a:r>
          </a:p>
        </p:txBody>
      </p:sp>
    </p:spTree>
    <p:extLst>
      <p:ext uri="{BB962C8B-B14F-4D97-AF65-F5344CB8AC3E}">
        <p14:creationId xmlns:p14="http://schemas.microsoft.com/office/powerpoint/2010/main" val="317521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67808B47-0F01-C27A-5170-755107507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87824" y="3015997"/>
            <a:ext cx="6860609" cy="353321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F28C4-27D5-8E54-9C5A-4395A43F9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Google Shape;67;p1">
            <a:extLst>
              <a:ext uri="{FF2B5EF4-FFF2-40B4-BE49-F238E27FC236}">
                <a16:creationId xmlns:a16="http://schemas.microsoft.com/office/drawing/2014/main" id="{88C8E33C-5781-6598-EBE6-A9C35E783838}"/>
              </a:ext>
            </a:extLst>
          </p:cNvPr>
          <p:cNvSpPr/>
          <p:nvPr/>
        </p:nvSpPr>
        <p:spPr bwMode="auto">
          <a:xfrm>
            <a:off x="142708" y="2204864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4400" b="1" i="0" u="none" strike="noStrike" cap="none" dirty="0">
              <a:solidFill>
                <a:srgbClr val="EB15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Calibri"/>
              <a:cs typeface="Calibri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44A81B1-DF34-CE5A-EC7D-1D4C6AC0D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84122" cy="313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7;p1">
            <a:extLst>
              <a:ext uri="{FF2B5EF4-FFF2-40B4-BE49-F238E27FC236}">
                <a16:creationId xmlns:a16="http://schemas.microsoft.com/office/drawing/2014/main" id="{4CDD5003-187C-2D00-0BF8-EB566AC777C9}"/>
              </a:ext>
            </a:extLst>
          </p:cNvPr>
          <p:cNvSpPr/>
          <p:nvPr/>
        </p:nvSpPr>
        <p:spPr bwMode="auto">
          <a:xfrm rot="1586952">
            <a:off x="1625250" y="1328341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Visual Framing</a:t>
            </a:r>
          </a:p>
        </p:txBody>
      </p:sp>
    </p:spTree>
    <p:extLst>
      <p:ext uri="{BB962C8B-B14F-4D97-AF65-F5344CB8AC3E}">
        <p14:creationId xmlns:p14="http://schemas.microsoft.com/office/powerpoint/2010/main" val="156795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F28C4-27D5-8E54-9C5A-4395A43F9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790402A7-C9F5-2878-CAC1-55557C92A11D}"/>
              </a:ext>
            </a:extLst>
          </p:cNvPr>
          <p:cNvSpPr/>
          <p:nvPr/>
        </p:nvSpPr>
        <p:spPr>
          <a:xfrm>
            <a:off x="1619672" y="1628800"/>
            <a:ext cx="6192688" cy="41044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Google Shape;67;p1">
            <a:extLst>
              <a:ext uri="{FF2B5EF4-FFF2-40B4-BE49-F238E27FC236}">
                <a16:creationId xmlns:a16="http://schemas.microsoft.com/office/drawing/2014/main" id="{DFB56303-5787-1BD2-E6BC-645F15BC9132}"/>
              </a:ext>
            </a:extLst>
          </p:cNvPr>
          <p:cNvSpPr/>
          <p:nvPr/>
        </p:nvSpPr>
        <p:spPr bwMode="auto">
          <a:xfrm rot="20255247">
            <a:off x="-3127278" y="644436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FRAMING</a:t>
            </a:r>
          </a:p>
        </p:txBody>
      </p:sp>
      <p:sp>
        <p:nvSpPr>
          <p:cNvPr id="6" name="Google Shape;67;p1">
            <a:extLst>
              <a:ext uri="{FF2B5EF4-FFF2-40B4-BE49-F238E27FC236}">
                <a16:creationId xmlns:a16="http://schemas.microsoft.com/office/drawing/2014/main" id="{88C8E33C-5781-6598-EBE6-A9C35E783838}"/>
              </a:ext>
            </a:extLst>
          </p:cNvPr>
          <p:cNvSpPr/>
          <p:nvPr/>
        </p:nvSpPr>
        <p:spPr bwMode="auto">
          <a:xfrm>
            <a:off x="142708" y="2204864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Is more 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Than a</a:t>
            </a:r>
            <a:b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</a:b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1000</a:t>
            </a:r>
            <a:b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</a:b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Words</a:t>
            </a:r>
            <a:endParaRPr lang="en-US" sz="4400" b="1" i="0" u="none" strike="noStrike" cap="none" dirty="0">
              <a:solidFill>
                <a:srgbClr val="EB15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16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F28C4-27D5-8E54-9C5A-4395A43F9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Google Shape;67;p1">
            <a:extLst>
              <a:ext uri="{FF2B5EF4-FFF2-40B4-BE49-F238E27FC236}">
                <a16:creationId xmlns:a16="http://schemas.microsoft.com/office/drawing/2014/main" id="{398A212F-2713-3CBF-26EE-5337562CD801}"/>
              </a:ext>
            </a:extLst>
          </p:cNvPr>
          <p:cNvSpPr/>
          <p:nvPr/>
        </p:nvSpPr>
        <p:spPr bwMode="auto">
          <a:xfrm>
            <a:off x="143394" y="637075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3. WHO says it?</a:t>
            </a:r>
            <a:endParaRPr lang="en-US" sz="4400" b="1" i="0" u="none" strike="noStrike" cap="none" dirty="0">
              <a:solidFill>
                <a:srgbClr val="EB15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Calibri"/>
              <a:cs typeface="Calibri"/>
            </a:endParaRPr>
          </a:p>
        </p:txBody>
      </p:sp>
      <p:sp>
        <p:nvSpPr>
          <p:cNvPr id="8" name="Google Shape;67;p1">
            <a:extLst>
              <a:ext uri="{FF2B5EF4-FFF2-40B4-BE49-F238E27FC236}">
                <a16:creationId xmlns:a16="http://schemas.microsoft.com/office/drawing/2014/main" id="{B1CBC24D-519D-D958-2D7A-C502F4E15D2F}"/>
              </a:ext>
            </a:extLst>
          </p:cNvPr>
          <p:cNvSpPr/>
          <p:nvPr/>
        </p:nvSpPr>
        <p:spPr bwMode="auto">
          <a:xfrm>
            <a:off x="109074" y="1340768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b="1" i="0" u="none" strike="noStrike" cap="none" dirty="0">
                <a:solidFill>
                  <a:srgbClr val="EB15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/>
                <a:cs typeface="Calibri"/>
              </a:rPr>
              <a:t>Authentic voices make it relatable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5A4643-1DEC-7F5B-05E7-06596828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16248" y="2060848"/>
            <a:ext cx="2296112" cy="4106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B9FC41-C874-FA3C-75B0-614E250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1600" y="2492896"/>
            <a:ext cx="4391376" cy="35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1676</TotalTime>
  <Words>590</Words>
  <Application>Microsoft Office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Berlin Sans FB Demi</vt:lpstr>
      <vt:lpstr>Constantia</vt:lpstr>
      <vt:lpstr>Bauhaus 93</vt:lpstr>
      <vt:lpstr>Arial</vt:lpstr>
      <vt:lpstr>Bahnschrift</vt:lpstr>
      <vt:lpstr>Calibri</vt:lpstr>
      <vt:lpstr>Garamond</vt:lpstr>
      <vt:lpstr>Montserrat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Laura</dc:creator>
  <cp:keywords/>
  <dc:description/>
  <cp:lastModifiedBy>Laura</cp:lastModifiedBy>
  <cp:revision>23</cp:revision>
  <dcterms:modified xsi:type="dcterms:W3CDTF">2023-03-21T11:47:38Z</dcterms:modified>
  <cp:category/>
  <dc:identifier/>
  <cp:contentStatus/>
  <dc:language/>
  <cp:version/>
</cp:coreProperties>
</file>